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843D0E3-63D5-4DAE-B0C5-0903938EBEAF}" type="datetimeFigureOut">
              <a:rPr lang="en-US" smtClean="0"/>
              <a:t>12/18/2022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0A0079-C649-4C01-AA6C-652C85098EE6}"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843D0E3-63D5-4DAE-B0C5-0903938EBEAF}" type="datetimeFigureOut">
              <a:rPr lang="en-US" smtClean="0"/>
              <a:t>12/18/2022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0A0079-C649-4C01-AA6C-652C85098EE6}"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843D0E3-63D5-4DAE-B0C5-0903938EBEAF}" type="datetimeFigureOut">
              <a:rPr lang="en-US" smtClean="0"/>
              <a:t>12/18/2022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0A0079-C649-4C01-AA6C-652C85098EE6}"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843D0E3-63D5-4DAE-B0C5-0903938EBEAF}" type="datetimeFigureOut">
              <a:rPr lang="en-US" smtClean="0"/>
              <a:t>12/18/2022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0A0079-C649-4C01-AA6C-652C85098EE6}"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43D0E3-63D5-4DAE-B0C5-0903938EBEAF}" type="datetimeFigureOut">
              <a:rPr lang="en-US" smtClean="0"/>
              <a:t>12/18/2022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0A0079-C649-4C01-AA6C-652C85098EE6}"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7843D0E3-63D5-4DAE-B0C5-0903938EBEAF}" type="datetimeFigureOut">
              <a:rPr lang="en-US" smtClean="0"/>
              <a:t>12/18/2022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10A0079-C649-4C01-AA6C-652C85098EE6}"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7843D0E3-63D5-4DAE-B0C5-0903938EBEAF}" type="datetimeFigureOut">
              <a:rPr lang="en-US" smtClean="0"/>
              <a:t>12/18/2022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10A0079-C649-4C01-AA6C-652C85098EE6}"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843D0E3-63D5-4DAE-B0C5-0903938EBEAF}" type="datetimeFigureOut">
              <a:rPr lang="en-US" smtClean="0"/>
              <a:t>12/18/2022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10A0079-C649-4C01-AA6C-652C85098EE6}"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43D0E3-63D5-4DAE-B0C5-0903938EBEAF}" type="datetimeFigureOut">
              <a:rPr lang="en-US" smtClean="0"/>
              <a:t>12/18/2022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10A0079-C649-4C01-AA6C-652C85098EE6}"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43D0E3-63D5-4DAE-B0C5-0903938EBEAF}" type="datetimeFigureOut">
              <a:rPr lang="en-US" smtClean="0"/>
              <a:t>12/18/2022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10A0079-C649-4C01-AA6C-652C85098EE6}"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43D0E3-63D5-4DAE-B0C5-0903938EBEAF}" type="datetimeFigureOut">
              <a:rPr lang="en-US" smtClean="0"/>
              <a:t>12/18/2022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10A0079-C649-4C01-AA6C-652C85098EE6}"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43D0E3-63D5-4DAE-B0C5-0903938EBEAF}" type="datetimeFigureOut">
              <a:rPr lang="en-US" smtClean="0"/>
              <a:t>12/18/2022</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0A0079-C649-4C01-AA6C-652C85098EE6}"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byjus.com/biology/aquatic-ecosyste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byjus.com/biology/our-environmen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7200" dirty="0" smtClean="0">
                <a:solidFill>
                  <a:srgbClr val="FF0000"/>
                </a:solidFill>
              </a:rPr>
              <a:t>Ecosystem</a:t>
            </a:r>
            <a:br>
              <a:rPr lang="en-US" sz="7200" dirty="0" smtClean="0">
                <a:solidFill>
                  <a:srgbClr val="FF0000"/>
                </a:solidFill>
              </a:rPr>
            </a:br>
            <a:r>
              <a:rPr lang="en-US" sz="7200" dirty="0" err="1" smtClean="0">
                <a:solidFill>
                  <a:srgbClr val="FF0000"/>
                </a:solidFill>
              </a:rPr>
              <a:t>Sem</a:t>
            </a:r>
            <a:r>
              <a:rPr lang="en-US" sz="7200" dirty="0" smtClean="0">
                <a:solidFill>
                  <a:srgbClr val="FF0000"/>
                </a:solidFill>
              </a:rPr>
              <a:t>-IV</a:t>
            </a:r>
            <a:endParaRPr lang="en-IN" sz="7200" dirty="0">
              <a:solidFill>
                <a:srgbClr val="FF0000"/>
              </a:solidFill>
            </a:endParaRPr>
          </a:p>
        </p:txBody>
      </p:sp>
      <p:sp>
        <p:nvSpPr>
          <p:cNvPr id="3" name="Subtitle 2"/>
          <p:cNvSpPr>
            <a:spLocks noGrp="1"/>
          </p:cNvSpPr>
          <p:nvPr>
            <p:ph type="subTitle" idx="1"/>
          </p:nvPr>
        </p:nvSpPr>
        <p:spPr/>
        <p:txBody>
          <a:bodyPr/>
          <a:lstStyle/>
          <a:p>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0000" lnSpcReduction="20000"/>
          </a:bodyPr>
          <a:lstStyle/>
          <a:p>
            <a:r>
              <a:rPr lang="en-IN" b="1" dirty="0" smtClean="0"/>
              <a:t>Aquatic Ecosystem</a:t>
            </a:r>
          </a:p>
          <a:p>
            <a:r>
              <a:rPr lang="en-IN" b="1" dirty="0" smtClean="0">
                <a:hlinkClick r:id="rId2"/>
              </a:rPr>
              <a:t>Aquatic ecosystems</a:t>
            </a:r>
            <a:r>
              <a:rPr lang="en-IN" b="0" dirty="0" smtClean="0"/>
              <a:t> are ecosystems present in a body of water. These can be further divided into two types, namely:</a:t>
            </a:r>
            <a:endParaRPr lang="en-IN" dirty="0" smtClean="0"/>
          </a:p>
          <a:p>
            <a:r>
              <a:rPr lang="en-IN" b="0" dirty="0" smtClean="0"/>
              <a:t>Freshwater Ecosystem</a:t>
            </a:r>
          </a:p>
          <a:p>
            <a:r>
              <a:rPr lang="en-IN" b="0" dirty="0" smtClean="0"/>
              <a:t>Marine Ecosystem</a:t>
            </a:r>
          </a:p>
          <a:p>
            <a:r>
              <a:rPr lang="en-IN" b="1" dirty="0" smtClean="0"/>
              <a:t>Freshwater Ecosystem</a:t>
            </a:r>
          </a:p>
          <a:p>
            <a:r>
              <a:rPr lang="en-IN" dirty="0" smtClean="0"/>
              <a:t>The freshwater ecosystem is an aquatic ecosystem that includes lakes, ponds, rivers, streams and wetlands. These have no salt content in contrast with the marine ecosystem.</a:t>
            </a:r>
          </a:p>
          <a:p>
            <a:r>
              <a:rPr lang="en-IN" b="1" dirty="0" smtClean="0"/>
              <a:t>Marine Ecosystem</a:t>
            </a:r>
          </a:p>
          <a:p>
            <a:r>
              <a:rPr lang="en-IN" dirty="0" smtClean="0"/>
              <a:t>The marine ecosystem includes seas and oceans. These have a more substantial salt content and greater biodiversity in comparison to the freshwater ecosystem.</a:t>
            </a:r>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Ecological Concepts</a:t>
            </a:r>
            <a:endParaRPr lang="en-IN" dirty="0"/>
          </a:p>
        </p:txBody>
      </p:sp>
      <p:sp>
        <p:nvSpPr>
          <p:cNvPr id="3" name="Content Placeholder 2"/>
          <p:cNvSpPr>
            <a:spLocks noGrp="1"/>
          </p:cNvSpPr>
          <p:nvPr>
            <p:ph idx="1"/>
          </p:nvPr>
        </p:nvSpPr>
        <p:spPr/>
        <p:txBody>
          <a:bodyPr>
            <a:normAutofit fontScale="70000" lnSpcReduction="20000"/>
          </a:bodyPr>
          <a:lstStyle/>
          <a:p>
            <a:r>
              <a:rPr lang="en-IN" b="1" dirty="0" smtClean="0"/>
              <a:t>1. Food Chain</a:t>
            </a:r>
          </a:p>
          <a:p>
            <a:r>
              <a:rPr lang="en-IN" b="0" dirty="0" smtClean="0"/>
              <a:t>The sun is the ultimate source of energy on earth. It provides the energy required for all plant life. The plants utilise this energy for the process of photosynthesis, which is used to synthesise their food. </a:t>
            </a:r>
            <a:endParaRPr lang="en-IN" dirty="0" smtClean="0"/>
          </a:p>
          <a:p>
            <a:r>
              <a:rPr lang="en-IN" b="0" dirty="0" smtClean="0"/>
              <a:t>During this biological process, light energy is converted into chemical energy and is passed on through successive </a:t>
            </a:r>
            <a:r>
              <a:rPr lang="en-IN" b="0" dirty="0" err="1" smtClean="0"/>
              <a:t>trophic</a:t>
            </a:r>
            <a:r>
              <a:rPr lang="en-IN" b="0" dirty="0" smtClean="0"/>
              <a:t> levels. The flow of energy from a producer, to a consumer and eventually, to an apex predator or a </a:t>
            </a:r>
            <a:r>
              <a:rPr lang="en-IN" b="0" dirty="0" err="1" smtClean="0"/>
              <a:t>detritivore</a:t>
            </a:r>
            <a:r>
              <a:rPr lang="en-IN" b="0" dirty="0" smtClean="0"/>
              <a:t> is called the food chain.</a:t>
            </a:r>
            <a:endParaRPr lang="en-IN" dirty="0" smtClean="0"/>
          </a:p>
          <a:p>
            <a:r>
              <a:rPr lang="en-IN" b="0" dirty="0" smtClean="0"/>
              <a:t>Dead and decaying matter, along with organic debris, is broken down into its constituents by scavengers. The reducers then absorb these constituents. After gaining the energy, the reducers liberate molecules to the environment, which can be utilised again by the producers.</a:t>
            </a:r>
            <a:endParaRPr lang="en-IN" dirty="0" smtClean="0"/>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2050" name="Picture 2" descr="C:\Users\Arijit\Desktop\Ecosystem-Components-Of-Ecosystem.png"/>
          <p:cNvPicPr>
            <a:picLocks noGrp="1" noChangeAspect="1" noChangeArrowheads="1"/>
          </p:cNvPicPr>
          <p:nvPr>
            <p:ph idx="1"/>
          </p:nvPr>
        </p:nvPicPr>
        <p:blipFill>
          <a:blip r:embed="rId2"/>
          <a:srcRect/>
          <a:stretch>
            <a:fillRect/>
          </a:stretch>
        </p:blipFill>
        <p:spPr bwMode="auto">
          <a:xfrm>
            <a:off x="500034" y="1600200"/>
            <a:ext cx="8072494" cy="504351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Ecological Pyramid</a:t>
            </a:r>
            <a:endParaRPr lang="en-IN" dirty="0">
              <a:solidFill>
                <a:srgbClr val="C00000"/>
              </a:solidFill>
            </a:endParaRPr>
          </a:p>
        </p:txBody>
      </p:sp>
      <p:sp>
        <p:nvSpPr>
          <p:cNvPr id="3" name="Content Placeholder 2"/>
          <p:cNvSpPr>
            <a:spLocks noGrp="1"/>
          </p:cNvSpPr>
          <p:nvPr>
            <p:ph idx="1"/>
          </p:nvPr>
        </p:nvSpPr>
        <p:spPr/>
        <p:txBody>
          <a:bodyPr>
            <a:normAutofit fontScale="47500" lnSpcReduction="20000"/>
          </a:bodyPr>
          <a:lstStyle/>
          <a:p>
            <a:r>
              <a:rPr lang="en-IN" b="0" dirty="0" smtClean="0"/>
              <a:t>An ecological pyramid is the graphical representation of the number, energy, and biomass of the successive </a:t>
            </a:r>
            <a:r>
              <a:rPr lang="en-IN" b="0" dirty="0" err="1" smtClean="0"/>
              <a:t>trophic</a:t>
            </a:r>
            <a:r>
              <a:rPr lang="en-IN" b="0" dirty="0" smtClean="0"/>
              <a:t> levels of an ecosystem. Charles Elton was the first ecologist to describe the ecological pyramid and its principals in 1927.</a:t>
            </a:r>
            <a:endParaRPr lang="en-IN" dirty="0" smtClean="0"/>
          </a:p>
          <a:p>
            <a:r>
              <a:rPr lang="en-IN" b="0" dirty="0" smtClean="0"/>
              <a:t>The biomass, number, and energy of organisms ranging from the producer level to the consumer level are represented in the form of a pyramid; hence, it is known as the ecological pyramid.</a:t>
            </a:r>
            <a:endParaRPr lang="en-IN" dirty="0" smtClean="0"/>
          </a:p>
          <a:p>
            <a:r>
              <a:rPr lang="en-IN" b="0" dirty="0" smtClean="0"/>
              <a:t>The base of the ecological pyramid comprises the producers, followed by primary and secondary consumers. The tertiary consumers hold the apex. In some food chains, the quaternary consumers are at the very apex of the food chain.</a:t>
            </a:r>
            <a:endParaRPr lang="en-IN" dirty="0" smtClean="0"/>
          </a:p>
          <a:p>
            <a:r>
              <a:rPr lang="en-IN" b="0" dirty="0" smtClean="0"/>
              <a:t>The producers generally outnumber the primary consumers and similarly, the primary consumers outnumber the secondary consumers. And lastly, apex predators also follow the same trend as the other consumers; wherein, their numbers are considerably lower than the secondary consumers.</a:t>
            </a:r>
            <a:endParaRPr lang="en-IN" dirty="0" smtClean="0"/>
          </a:p>
          <a:p>
            <a:r>
              <a:rPr lang="en-IN" b="0" dirty="0" smtClean="0"/>
              <a:t>For example, Grasshoppers feed on crops such as cotton and wheat, which are plentiful. These grasshoppers are then preyed upon by common mouse, which are comparatively less in number. The mice are preyed upon by snakes such as cobras. Snakes are ultimately preyed on by apex predators such as the brown snake eagle.</a:t>
            </a:r>
            <a:endParaRPr lang="en-IN" dirty="0" smtClean="0"/>
          </a:p>
          <a:p>
            <a:r>
              <a:rPr lang="en-IN" b="0" dirty="0" smtClean="0"/>
              <a:t>In essence:</a:t>
            </a:r>
            <a:endParaRPr lang="en-IN" dirty="0" smtClean="0"/>
          </a:p>
          <a:p>
            <a:r>
              <a:rPr lang="en-IN" b="1" dirty="0" smtClean="0"/>
              <a:t>Grasshopper →Mouse→  Cobra → Brown Snake Eagle</a:t>
            </a:r>
            <a:endParaRPr lang="en-IN" dirty="0" smtClean="0"/>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Food Web</a:t>
            </a:r>
            <a:endParaRPr lang="en-IN" dirty="0">
              <a:solidFill>
                <a:srgbClr val="C00000"/>
              </a:solidFill>
            </a:endParaRPr>
          </a:p>
        </p:txBody>
      </p:sp>
      <p:sp>
        <p:nvSpPr>
          <p:cNvPr id="3" name="Content Placeholder 2"/>
          <p:cNvSpPr>
            <a:spLocks noGrp="1"/>
          </p:cNvSpPr>
          <p:nvPr>
            <p:ph idx="1"/>
          </p:nvPr>
        </p:nvSpPr>
        <p:spPr/>
        <p:txBody>
          <a:bodyPr/>
          <a:lstStyle/>
          <a:p>
            <a:r>
              <a:rPr lang="en-IN" b="0" dirty="0" smtClean="0"/>
              <a:t>Food web is a network of interconnected food chains. It comprises all the food chains within a single ecosystem. It helps in understanding that plants lay the foundation of all the food chains. In a marine environment, phytoplankton forms the primary producer.</a:t>
            </a: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dirty="0"/>
          </a:p>
        </p:txBody>
      </p:sp>
      <p:sp>
        <p:nvSpPr>
          <p:cNvPr id="4" name="Rectangle 3"/>
          <p:cNvSpPr/>
          <p:nvPr/>
        </p:nvSpPr>
        <p:spPr>
          <a:xfrm>
            <a:off x="2046500" y="2967335"/>
            <a:ext cx="5291705" cy="1323439"/>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8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THANK YOU</a:t>
            </a:r>
            <a:endParaRPr lang="en-US" sz="80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US" dirty="0" smtClean="0">
                <a:solidFill>
                  <a:srgbClr val="C00000"/>
                </a:solidFill>
              </a:rPr>
              <a:t>What is Ecosystem?</a:t>
            </a:r>
          </a:p>
          <a:p>
            <a:r>
              <a:rPr lang="en-IN" b="0" dirty="0" smtClean="0"/>
              <a:t>An ecosystem is a structural and functional unit of ecology where the living organisms interact with each other and the surrounding environment. In other words, an ecosystem is a chain of interactions between organisms and their environment. The term “Ecosystem” was first coined by </a:t>
            </a:r>
            <a:r>
              <a:rPr lang="en-IN" b="0" dirty="0" err="1" smtClean="0"/>
              <a:t>A.G.Tansley</a:t>
            </a:r>
            <a:r>
              <a:rPr lang="en-IN" b="0" dirty="0" smtClean="0"/>
              <a:t>, an English botanist, in 1935.</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Structure of Ecosystem</a:t>
            </a:r>
            <a:endParaRPr lang="en-IN" dirty="0">
              <a:solidFill>
                <a:srgbClr val="C00000"/>
              </a:solidFill>
            </a:endParaRPr>
          </a:p>
        </p:txBody>
      </p:sp>
      <p:sp>
        <p:nvSpPr>
          <p:cNvPr id="3" name="Content Placeholder 2"/>
          <p:cNvSpPr>
            <a:spLocks noGrp="1"/>
          </p:cNvSpPr>
          <p:nvPr>
            <p:ph idx="1"/>
          </p:nvPr>
        </p:nvSpPr>
        <p:spPr/>
        <p:txBody>
          <a:bodyPr>
            <a:normAutofit fontScale="85000" lnSpcReduction="20000"/>
          </a:bodyPr>
          <a:lstStyle/>
          <a:p>
            <a:r>
              <a:rPr lang="en-IN" b="0" dirty="0" smtClean="0"/>
              <a:t>The structure of an ecosystem is characterised by the organisation of both biotic and </a:t>
            </a:r>
            <a:r>
              <a:rPr lang="en-IN" b="0" dirty="0" err="1" smtClean="0"/>
              <a:t>abiotic</a:t>
            </a:r>
            <a:r>
              <a:rPr lang="en-IN" b="0" dirty="0" smtClean="0"/>
              <a:t> components. This includes the distribution of energy in </a:t>
            </a:r>
            <a:r>
              <a:rPr lang="en-IN" b="1" dirty="0" smtClean="0">
                <a:hlinkClick r:id="rId2"/>
              </a:rPr>
              <a:t>our environment</a:t>
            </a:r>
            <a:r>
              <a:rPr lang="en-IN" b="0" dirty="0" smtClean="0"/>
              <a:t>. It also includes the climatic conditions prevailing in that particular environment. </a:t>
            </a:r>
            <a:endParaRPr lang="en-IN" dirty="0" smtClean="0"/>
          </a:p>
          <a:p>
            <a:r>
              <a:rPr lang="en-IN" b="0" dirty="0" smtClean="0"/>
              <a:t>The structure of an ecosystem can be split into two main components, namely: </a:t>
            </a:r>
            <a:endParaRPr lang="en-IN" dirty="0" smtClean="0"/>
          </a:p>
          <a:p>
            <a:r>
              <a:rPr lang="en-IN" b="0" dirty="0" smtClean="0"/>
              <a:t>Biotic Components</a:t>
            </a:r>
          </a:p>
          <a:p>
            <a:r>
              <a:rPr lang="en-IN" b="0" dirty="0" err="1" smtClean="0"/>
              <a:t>Abiotic</a:t>
            </a:r>
            <a:r>
              <a:rPr lang="en-IN" b="0" dirty="0" smtClean="0"/>
              <a:t> Components</a:t>
            </a:r>
          </a:p>
          <a:p>
            <a:r>
              <a:rPr lang="en-IN" b="0" dirty="0" smtClean="0"/>
              <a:t>The biotic and </a:t>
            </a:r>
            <a:r>
              <a:rPr lang="en-IN" b="0" dirty="0" err="1" smtClean="0"/>
              <a:t>abiotic</a:t>
            </a:r>
            <a:r>
              <a:rPr lang="en-IN" b="0" dirty="0" smtClean="0"/>
              <a:t> components are interrelated in an ecosystem. It is an open system where the energy and components can flow throughout the boundaries.</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1026" name="Picture 2" descr="C:\Users\Arijit\Desktop\Ecosystem.png"/>
          <p:cNvPicPr>
            <a:picLocks noGrp="1" noChangeAspect="1" noChangeArrowheads="1"/>
          </p:cNvPicPr>
          <p:nvPr>
            <p:ph idx="1"/>
          </p:nvPr>
        </p:nvPicPr>
        <p:blipFill>
          <a:blip r:embed="rId2"/>
          <a:srcRect/>
          <a:stretch>
            <a:fillRect/>
          </a:stretch>
        </p:blipFill>
        <p:spPr bwMode="auto">
          <a:xfrm>
            <a:off x="1000124" y="928670"/>
            <a:ext cx="7929593" cy="4896661"/>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Biotic Components</a:t>
            </a:r>
            <a:endParaRPr lang="en-IN" dirty="0">
              <a:solidFill>
                <a:srgbClr val="C00000"/>
              </a:solidFill>
            </a:endParaRPr>
          </a:p>
        </p:txBody>
      </p:sp>
      <p:sp>
        <p:nvSpPr>
          <p:cNvPr id="3" name="Content Placeholder 2"/>
          <p:cNvSpPr>
            <a:spLocks noGrp="1"/>
          </p:cNvSpPr>
          <p:nvPr>
            <p:ph idx="1"/>
          </p:nvPr>
        </p:nvSpPr>
        <p:spPr/>
        <p:txBody>
          <a:bodyPr>
            <a:normAutofit/>
          </a:bodyPr>
          <a:lstStyle/>
          <a:p>
            <a:r>
              <a:rPr lang="en-IN" sz="1400" b="0" dirty="0" smtClean="0"/>
              <a:t>Biotic components refer to all living components in an ecosystem.  Based on nutrition, biotic components can be categorised into </a:t>
            </a:r>
            <a:r>
              <a:rPr lang="en-IN" sz="1400" b="0" dirty="0" err="1" smtClean="0"/>
              <a:t>autotrophs</a:t>
            </a:r>
            <a:r>
              <a:rPr lang="en-IN" sz="1400" b="0" dirty="0" smtClean="0"/>
              <a:t>, </a:t>
            </a:r>
            <a:r>
              <a:rPr lang="en-IN" sz="1400" b="0" dirty="0" err="1" smtClean="0"/>
              <a:t>heterotrophs</a:t>
            </a:r>
            <a:r>
              <a:rPr lang="en-IN" sz="1400" b="0" dirty="0" smtClean="0"/>
              <a:t> and </a:t>
            </a:r>
            <a:r>
              <a:rPr lang="en-IN" sz="1400" b="0" dirty="0" err="1" smtClean="0"/>
              <a:t>saprotrophs</a:t>
            </a:r>
            <a:r>
              <a:rPr lang="en-IN" sz="1400" b="0" dirty="0" smtClean="0"/>
              <a:t> (or decomposers).</a:t>
            </a:r>
            <a:endParaRPr lang="en-IN" sz="1400" dirty="0" smtClean="0"/>
          </a:p>
          <a:p>
            <a:r>
              <a:rPr lang="en-IN" sz="1400" b="1" dirty="0" smtClean="0"/>
              <a:t>Producers </a:t>
            </a:r>
            <a:r>
              <a:rPr lang="en-IN" sz="1400" b="0" dirty="0" smtClean="0"/>
              <a:t>include all </a:t>
            </a:r>
            <a:r>
              <a:rPr lang="en-IN" sz="1400" b="0" dirty="0" err="1" smtClean="0"/>
              <a:t>autotrophs</a:t>
            </a:r>
            <a:r>
              <a:rPr lang="en-IN" sz="1400" b="0" dirty="0" smtClean="0"/>
              <a:t> such as plants. They are called </a:t>
            </a:r>
            <a:r>
              <a:rPr lang="en-IN" sz="1400" b="0" dirty="0" err="1" smtClean="0"/>
              <a:t>autotrophs</a:t>
            </a:r>
            <a:r>
              <a:rPr lang="en-IN" sz="1400" b="0" dirty="0" smtClean="0"/>
              <a:t> as they can produce food through the process of photosynthesis. Consequently, all other organisms higher up on the food chain rely on producers for food.</a:t>
            </a:r>
          </a:p>
          <a:p>
            <a:r>
              <a:rPr lang="en-IN" sz="1400" b="1" dirty="0" smtClean="0"/>
              <a:t>Consumers </a:t>
            </a:r>
            <a:r>
              <a:rPr lang="en-IN" sz="1400" b="0" dirty="0" smtClean="0"/>
              <a:t>or </a:t>
            </a:r>
            <a:r>
              <a:rPr lang="en-IN" sz="1400" b="0" dirty="0" err="1" smtClean="0"/>
              <a:t>heterotrophs</a:t>
            </a:r>
            <a:r>
              <a:rPr lang="en-IN" sz="1400" b="0" dirty="0" smtClean="0"/>
              <a:t> are organisms that depend on other organisms for food. Consumers are further classified into primary consumers, secondary consumers and tertiary consumers. </a:t>
            </a:r>
          </a:p>
          <a:p>
            <a:pPr lvl="1"/>
            <a:r>
              <a:rPr lang="en-IN" sz="1400" b="1" i="1" dirty="0" smtClean="0"/>
              <a:t>Primary consumers</a:t>
            </a:r>
            <a:r>
              <a:rPr lang="en-IN" sz="1400" b="0" dirty="0" smtClean="0"/>
              <a:t> are always herbivores as they rely on producers for food. </a:t>
            </a:r>
          </a:p>
          <a:p>
            <a:pPr lvl="1"/>
            <a:r>
              <a:rPr lang="en-IN" sz="1400" b="1" i="1" dirty="0" smtClean="0"/>
              <a:t>Secondary consumers</a:t>
            </a:r>
            <a:r>
              <a:rPr lang="en-IN" sz="1400" b="0" dirty="0" smtClean="0"/>
              <a:t> depend on primary consumers for energy. They can either be carnivores or omnivores.</a:t>
            </a:r>
          </a:p>
          <a:p>
            <a:pPr lvl="1"/>
            <a:r>
              <a:rPr lang="en-IN" sz="1400" b="1" i="1" dirty="0" smtClean="0"/>
              <a:t>Tertiary consumers</a:t>
            </a:r>
            <a:r>
              <a:rPr lang="en-IN" sz="1400" b="0" dirty="0" smtClean="0"/>
              <a:t> are organisms that depend on secondary consumers for food.  Tertiary consumers can also be carnivores or omnivores.</a:t>
            </a:r>
            <a:br>
              <a:rPr lang="en-IN" sz="1400" b="0" dirty="0" smtClean="0"/>
            </a:br>
            <a:endParaRPr lang="en-IN" sz="1400" b="0" dirty="0" smtClean="0"/>
          </a:p>
          <a:p>
            <a:pPr lvl="1"/>
            <a:r>
              <a:rPr lang="en-IN" sz="1400" b="1" i="1" dirty="0" smtClean="0"/>
              <a:t>Quaternary consumers </a:t>
            </a:r>
            <a:r>
              <a:rPr lang="en-IN" sz="1400" b="0" dirty="0" smtClean="0"/>
              <a:t>are present in some food chains. These organisms prey on tertiary consumers for energy. Furthermore, they are usually at the top of a food chain as they have no natural predators.</a:t>
            </a:r>
          </a:p>
          <a:p>
            <a:r>
              <a:rPr lang="en-IN" sz="1400" b="1" dirty="0" smtClean="0"/>
              <a:t>Decomposers </a:t>
            </a:r>
            <a:r>
              <a:rPr lang="en-IN" sz="1400" b="0" dirty="0" smtClean="0"/>
              <a:t>include saprophytes such as fungi and bacteria. They directly thrive on the dead and decaying organic matter.  Decomposers are essential for the ecosystem as they help in recycling nutrients to be reused by plants.</a:t>
            </a:r>
          </a:p>
          <a:p>
            <a:endParaRPr lang="en-IN"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C00000"/>
                </a:solidFill>
              </a:rPr>
              <a:t>Abiotic</a:t>
            </a:r>
            <a:r>
              <a:rPr lang="en-US" dirty="0" smtClean="0">
                <a:solidFill>
                  <a:srgbClr val="C00000"/>
                </a:solidFill>
              </a:rPr>
              <a:t> Components</a:t>
            </a:r>
            <a:endParaRPr lang="en-IN" dirty="0">
              <a:solidFill>
                <a:srgbClr val="C00000"/>
              </a:solidFill>
            </a:endParaRPr>
          </a:p>
        </p:txBody>
      </p:sp>
      <p:sp>
        <p:nvSpPr>
          <p:cNvPr id="3" name="Content Placeholder 2"/>
          <p:cNvSpPr>
            <a:spLocks noGrp="1"/>
          </p:cNvSpPr>
          <p:nvPr>
            <p:ph idx="1"/>
          </p:nvPr>
        </p:nvSpPr>
        <p:spPr/>
        <p:txBody>
          <a:bodyPr/>
          <a:lstStyle/>
          <a:p>
            <a:r>
              <a:rPr lang="en-IN" b="0" dirty="0" err="1" smtClean="0"/>
              <a:t>Abiotic</a:t>
            </a:r>
            <a:r>
              <a:rPr lang="en-IN" b="0" dirty="0" smtClean="0"/>
              <a:t> components are the non-living component of an ecosystem.  It includes air, water, soil, minerals, sunlight, temperature, nutrients, wind, altitude, turbidity, etc. </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Functions of Ecosystem</a:t>
            </a:r>
            <a:endParaRPr lang="en-IN" dirty="0">
              <a:solidFill>
                <a:srgbClr val="C00000"/>
              </a:solidFill>
            </a:endParaRPr>
          </a:p>
        </p:txBody>
      </p:sp>
      <p:sp>
        <p:nvSpPr>
          <p:cNvPr id="3" name="Content Placeholder 2"/>
          <p:cNvSpPr>
            <a:spLocks noGrp="1"/>
          </p:cNvSpPr>
          <p:nvPr>
            <p:ph idx="1"/>
          </p:nvPr>
        </p:nvSpPr>
        <p:spPr/>
        <p:txBody>
          <a:bodyPr>
            <a:normAutofit fontScale="92500" lnSpcReduction="10000"/>
          </a:bodyPr>
          <a:lstStyle/>
          <a:p>
            <a:r>
              <a:rPr lang="en-IN" dirty="0" smtClean="0"/>
              <a:t>The functions of the ecosystem are as follows:</a:t>
            </a:r>
          </a:p>
          <a:p>
            <a:pPr lvl="1"/>
            <a:r>
              <a:rPr lang="en-IN" dirty="0" smtClean="0"/>
              <a:t>It regulates the essential ecological processes, supports life systems and renders stability.</a:t>
            </a:r>
          </a:p>
          <a:p>
            <a:pPr lvl="1"/>
            <a:r>
              <a:rPr lang="en-IN" dirty="0" smtClean="0"/>
              <a:t>It is also responsible for the cycling of nutrients between biotic and </a:t>
            </a:r>
            <a:r>
              <a:rPr lang="en-IN" dirty="0" err="1" smtClean="0"/>
              <a:t>abiotic</a:t>
            </a:r>
            <a:r>
              <a:rPr lang="en-IN" dirty="0" smtClean="0"/>
              <a:t> components.</a:t>
            </a:r>
          </a:p>
          <a:p>
            <a:pPr lvl="1"/>
            <a:r>
              <a:rPr lang="en-IN" dirty="0" smtClean="0"/>
              <a:t>It maintains a balance among the various </a:t>
            </a:r>
            <a:r>
              <a:rPr lang="en-IN" dirty="0" err="1" smtClean="0"/>
              <a:t>trophic</a:t>
            </a:r>
            <a:r>
              <a:rPr lang="en-IN" dirty="0" smtClean="0"/>
              <a:t> levels in the ecosystem.</a:t>
            </a:r>
          </a:p>
          <a:p>
            <a:pPr lvl="1"/>
            <a:r>
              <a:rPr lang="en-IN" dirty="0" smtClean="0"/>
              <a:t>It cycles the minerals through the biosphere.</a:t>
            </a:r>
          </a:p>
          <a:p>
            <a:pPr lvl="1"/>
            <a:r>
              <a:rPr lang="en-IN" dirty="0" smtClean="0"/>
              <a:t>The </a:t>
            </a:r>
            <a:r>
              <a:rPr lang="en-IN" dirty="0" err="1" smtClean="0"/>
              <a:t>abiotic</a:t>
            </a:r>
            <a:r>
              <a:rPr lang="en-IN" dirty="0" smtClean="0"/>
              <a:t> components help in the synthesis of organic components that involve the exchange of energy.</a:t>
            </a: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Types of Ecosystem</a:t>
            </a:r>
            <a:endParaRPr lang="en-IN" dirty="0">
              <a:solidFill>
                <a:srgbClr val="C00000"/>
              </a:solidFill>
            </a:endParaRPr>
          </a:p>
        </p:txBody>
      </p:sp>
      <p:sp>
        <p:nvSpPr>
          <p:cNvPr id="3" name="Content Placeholder 2"/>
          <p:cNvSpPr>
            <a:spLocks noGrp="1"/>
          </p:cNvSpPr>
          <p:nvPr>
            <p:ph idx="1"/>
          </p:nvPr>
        </p:nvSpPr>
        <p:spPr/>
        <p:txBody>
          <a:bodyPr>
            <a:normAutofit fontScale="55000" lnSpcReduction="20000"/>
          </a:bodyPr>
          <a:lstStyle/>
          <a:p>
            <a:r>
              <a:rPr lang="en-IN" b="0" dirty="0" smtClean="0"/>
              <a:t>An ecosystem can be as small as an oasis in a desert, or as big as an ocean, spanning thousands of miles. There are two types of ecosystem:</a:t>
            </a:r>
            <a:endParaRPr lang="en-IN" dirty="0" smtClean="0"/>
          </a:p>
          <a:p>
            <a:r>
              <a:rPr lang="en-IN" dirty="0" smtClean="0"/>
              <a:t>Terrestrial Ecosystem</a:t>
            </a:r>
          </a:p>
          <a:p>
            <a:r>
              <a:rPr lang="en-IN" dirty="0" smtClean="0"/>
              <a:t>Aquatic Ecosystem</a:t>
            </a:r>
          </a:p>
          <a:p>
            <a:r>
              <a:rPr lang="en-IN" b="1" dirty="0" smtClean="0"/>
              <a:t>Terrestrial Ecosystem</a:t>
            </a:r>
          </a:p>
          <a:p>
            <a:r>
              <a:rPr lang="en-IN" b="0" dirty="0" smtClean="0"/>
              <a:t>Terrestrial ecosystems are exclusively land-based ecosystems. There are different types of terrestrial ecosystems distributed around various geological zones. They are as follows:</a:t>
            </a:r>
            <a:endParaRPr lang="en-IN" dirty="0" smtClean="0"/>
          </a:p>
          <a:p>
            <a:r>
              <a:rPr lang="en-IN" dirty="0" smtClean="0"/>
              <a:t>Forest Ecosystem</a:t>
            </a:r>
          </a:p>
          <a:p>
            <a:r>
              <a:rPr lang="en-IN" dirty="0" smtClean="0"/>
              <a:t>Grassland Ecosystem</a:t>
            </a:r>
          </a:p>
          <a:p>
            <a:r>
              <a:rPr lang="en-IN" dirty="0" smtClean="0"/>
              <a:t>Tundra Ecosystem</a:t>
            </a:r>
          </a:p>
          <a:p>
            <a:r>
              <a:rPr lang="en-IN" dirty="0" smtClean="0"/>
              <a:t>Desert Ecosystem</a:t>
            </a:r>
          </a:p>
          <a:p>
            <a:r>
              <a:rPr lang="en-IN" b="1" dirty="0" smtClean="0"/>
              <a:t>Forest Ecosystem</a:t>
            </a:r>
          </a:p>
          <a:p>
            <a:r>
              <a:rPr lang="en-IN" dirty="0" smtClean="0"/>
              <a:t>A forest ecosystem consists of several plants, particularly trees, animals and microorganisms that live in coordination with the </a:t>
            </a:r>
            <a:r>
              <a:rPr lang="en-IN" dirty="0" err="1" smtClean="0"/>
              <a:t>abiotic</a:t>
            </a:r>
            <a:r>
              <a:rPr lang="en-IN" dirty="0" smtClean="0"/>
              <a:t> factors of the environment. Forests help in maintaining the temperature of the earth and are the major carbon sink</a:t>
            </a: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7500" lnSpcReduction="20000"/>
          </a:bodyPr>
          <a:lstStyle/>
          <a:p>
            <a:r>
              <a:rPr lang="en-IN" b="1" dirty="0" smtClean="0"/>
              <a:t>Grassland Ecosystem</a:t>
            </a:r>
          </a:p>
          <a:p>
            <a:r>
              <a:rPr lang="en-IN" dirty="0" smtClean="0"/>
              <a:t>In a grassland ecosystem, the vegetation is dominated by grasses and herbs. Temperate grasslands and tropical or </a:t>
            </a:r>
            <a:r>
              <a:rPr lang="en-IN" dirty="0" err="1" smtClean="0"/>
              <a:t>savanna</a:t>
            </a:r>
            <a:r>
              <a:rPr lang="en-IN" dirty="0" smtClean="0"/>
              <a:t> grasslands are examples of grassland ecosystems.</a:t>
            </a:r>
          </a:p>
          <a:p>
            <a:r>
              <a:rPr lang="en-IN" b="1" dirty="0" smtClean="0"/>
              <a:t>Tundra Ecosystem</a:t>
            </a:r>
          </a:p>
          <a:p>
            <a:r>
              <a:rPr lang="en-IN" dirty="0" smtClean="0"/>
              <a:t>Tundra ecosystems are devoid of trees and are found in cold climates or where rainfall is scarce. These are covered with snow for most of the year. Tundra type of ecosystem is found in the Arctic or mountain tops.</a:t>
            </a:r>
          </a:p>
          <a:p>
            <a:r>
              <a:rPr lang="en-IN" b="1" dirty="0" smtClean="0"/>
              <a:t>Desert Ecosystem</a:t>
            </a:r>
          </a:p>
          <a:p>
            <a:r>
              <a:rPr lang="en-IN" dirty="0" smtClean="0"/>
              <a:t>Deserts are found throughout the world. These are regions with little rainfall and scarce vegetation. The days are hot, and the nights are cold.</a:t>
            </a:r>
          </a:p>
          <a:p>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819</Words>
  <Application>Microsoft Office PowerPoint</Application>
  <PresentationFormat>On-screen Show (4:3)</PresentationFormat>
  <Paragraphs>69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Ecosystem Sem-IV</vt:lpstr>
      <vt:lpstr>Slide 2</vt:lpstr>
      <vt:lpstr>Structure of Ecosystem</vt:lpstr>
      <vt:lpstr>Slide 4</vt:lpstr>
      <vt:lpstr>Biotic Components</vt:lpstr>
      <vt:lpstr>Abiotic Components</vt:lpstr>
      <vt:lpstr>Functions of Ecosystem</vt:lpstr>
      <vt:lpstr>Types of Ecosystem</vt:lpstr>
      <vt:lpstr>Slide 9</vt:lpstr>
      <vt:lpstr>Slide 10</vt:lpstr>
      <vt:lpstr>Important Ecological Concepts</vt:lpstr>
      <vt:lpstr>Slide 12</vt:lpstr>
      <vt:lpstr>Ecological Pyramid</vt:lpstr>
      <vt:lpstr>Food Web</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Ecosystem Sem-IV</dc:title>
  <dc:creator>Arijit</dc:creator>
  <cp:lastModifiedBy>Arijit</cp:lastModifiedBy>
  <cp:revision>2</cp:revision>
  <dcterms:created xsi:type="dcterms:W3CDTF">2022-12-18T16:16:46Z</dcterms:created>
  <dcterms:modified xsi:type="dcterms:W3CDTF">2022-12-18T16:36:35Z</dcterms:modified>
</cp:coreProperties>
</file>